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1" r:id="rId31"/>
    <p:sldId id="287" r:id="rId32"/>
    <p:sldId id="288" r:id="rId33"/>
    <p:sldId id="289" r:id="rId34"/>
    <p:sldId id="290" r:id="rId35"/>
  </p:sldIdLst>
  <p:sldSz cx="12192000" cy="6858000"/>
  <p:notesSz cx="6858000" cy="9144000"/>
  <p:embeddedFontLst>
    <p:embeddedFont>
      <p:font typeface="MS Mincho" panose="02020609040205080304" pitchFamily="49" charset="-128"/>
      <p:regular r:id="rId37"/>
    </p:embeddedFont>
    <p:embeddedFont>
      <p:font typeface="游ゴシック" panose="020B0400000000000000" pitchFamily="34" charset="-128"/>
      <p:regular r:id="rId38"/>
      <p:bold r:id="rId39"/>
    </p:embeddedFont>
    <p:embeddedFont>
      <p:font typeface="游ゴシック Light" panose="020B0300000000000000" pitchFamily="34" charset="-128"/>
      <p:regular r:id="rId40"/>
    </p:embeddedFont>
    <p:embeddedFont>
      <p:font typeface="Architects Daughter" pitchFamily="2" charset="0"/>
      <p:regular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aQzslk/mI1m04C0cb4B5tMkwb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5C923-DF30-5244-B1A0-15082559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841343A-E831-F142-9488-89114C76F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3EF35A-0891-074C-8AE9-019242DA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9D6F51-AB07-2543-89F6-ED587DC9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B2D040-0062-EA4C-AC36-5709E327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157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90FD9D-719F-474C-A716-75703FF5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62169C-DD55-3F41-ABD1-9F1A43480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82194A-5E7D-6E4D-9841-5252B03B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C70E5A-C07C-E146-90D2-414BF70A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F200FA-E80B-BF4D-9985-E2BFD0E9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47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C5C56F3-4E2C-E940-8728-06AFFB693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E14AD0-EDC0-1F49-8268-687015F2F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0302E8-B2FB-2E49-A7FD-269146D4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0AE12B-E0A5-B546-A2AE-2B445D37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E56520-85BA-FC4E-8619-B79B9014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217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3235D8-9CF4-4044-95E9-FBC0B65B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B83972-35DD-304E-A90E-7A297CA60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85D1F1-0C0C-E54D-B2EA-1E0BA4F7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2CC626-01F6-2046-983A-94F16757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F6A724-3BE4-8944-8C94-D18883A4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514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9AFA7C-CEFA-B04E-8DBC-CB17A47A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03D0CE-187D-C145-A2F6-5959B5FFC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146511-E65D-AC43-81B8-DED956C5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41399-09D6-FE41-B4CC-A8894AB2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D38AB1-CFEA-C744-A8D3-4C880488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926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2ACBC-C04A-9C45-96C3-6D0D20E0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D8B93F-AC02-614E-B8AB-8E6085262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6B99CA4-6BE2-5E40-B86F-BE2D37FD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888604-42AE-F547-8F3F-3C14B782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A00450-3A8D-0B40-87DD-0C5E0DFE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0623D7-02FE-2942-9617-4694D812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749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04EDD-3981-0943-A444-2CF46E9A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C9C035-BD4F-E34F-AC2C-C46CDE52A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6979857-36EE-454E-B004-7DEFF1D55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7891F6D-8FDA-6E4D-B0AD-C1F90AFAE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6C33605-F838-A346-BE3A-2712386A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88DC22-2D9B-5246-AB5C-5A5AD03D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0F8C2B-B679-8747-AD01-33AAF213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DC3260-3B99-5948-9C27-46914C12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96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5022F9-56C0-5749-8F45-AD433B2F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3B2D48-2B5C-5C49-8A35-0DC527E6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4BB9C70-92C8-DC4E-85F8-09986F46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60669EF-FE04-7741-8BB3-2D463293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221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D0BE788-3DB5-6A46-A561-85BBC8DD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D819E6-CCBB-DF4C-BAB6-2E2819B5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5ABD16-9DDC-4F44-980E-342D6F70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471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5842B-DCBF-C244-A7BD-32EE5FF1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AC7072-C47D-8E46-A076-94D64A3D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33E9243-BE19-314E-AA87-6DE087F95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35C510-C746-8E40-B3ED-0966643F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EAF068-50F0-8041-8D79-2B9B3FD1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E3890B1-B6D9-D24B-9233-B7C433D5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50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5CA503-646D-C64B-8B4E-73C53C87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4AC2F75-D398-674F-AF55-A525EE03C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A3AE5C-CAD4-6042-AC2A-AF5205F80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2500F2-A6E6-C94F-A83C-845E2BD2F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A66718-72F9-634F-8983-7B718D93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562D03-A836-914E-B670-95194AF4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740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D6B43C-5289-9248-B588-FF0A6707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6FBD66-3670-214C-A93A-9FF78615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6530AD-32DB-0641-B1D9-F7C5C04E8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3FCFA9-E3D5-8141-B5D4-B4AD8992B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1DB47C-4EF6-A048-AC8D-ABD04232F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8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/>
          <p:nvPr/>
        </p:nvSpPr>
        <p:spPr>
          <a:xfrm>
            <a:off x="455037" y="2903858"/>
            <a:ext cx="10894281" cy="25936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私の国・町</a:t>
            </a:r>
            <a:endParaRPr sz="15000"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 rot="709668">
            <a:off x="7566902" y="1519455"/>
            <a:ext cx="2692400" cy="11203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第</a:t>
            </a:r>
            <a:r>
              <a:rPr lang="en-US" sz="7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４</a:t>
            </a:r>
            <a:r>
              <a:rPr lang="en-US"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課</a:t>
            </a:r>
            <a:endParaRPr sz="5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"/>
          <p:cNvSpPr/>
          <p:nvPr/>
        </p:nvSpPr>
        <p:spPr>
          <a:xfrm rot="-263980">
            <a:off x="205174" y="634359"/>
            <a:ext cx="7493000" cy="1663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できる日本語</a:t>
            </a:r>
            <a:endParaRPr sz="7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"/>
          <p:cNvSpPr txBox="1"/>
          <p:nvPr/>
        </p:nvSpPr>
        <p:spPr>
          <a:xfrm>
            <a:off x="1130300" y="5737225"/>
            <a:ext cx="330835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きょうかい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92" name="Google Shape;392;p12"/>
          <p:cNvSpPr txBox="1"/>
          <p:nvPr/>
        </p:nvSpPr>
        <p:spPr>
          <a:xfrm>
            <a:off x="7397750" y="5441950"/>
            <a:ext cx="2233613" cy="7413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しろ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393" name="Google Shape;393;p12" descr="C:\Users\Thu-Tao\Desktop\Tranh quyen dekiru\anh nha th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52450"/>
            <a:ext cx="3797300" cy="45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2" descr="C:\Users\Thu-Tao\Desktop\Tranh quyen dekiru\Ｔｈａｎｈ　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4300" y="704850"/>
            <a:ext cx="5549900" cy="4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 txBox="1"/>
          <p:nvPr/>
        </p:nvSpPr>
        <p:spPr>
          <a:xfrm>
            <a:off x="1130300" y="5737225"/>
            <a:ext cx="330835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じんじゃ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00" name="Google Shape;400;p13"/>
          <p:cNvSpPr txBox="1"/>
          <p:nvPr/>
        </p:nvSpPr>
        <p:spPr>
          <a:xfrm>
            <a:off x="7021234" y="5511895"/>
            <a:ext cx="3615391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（お）てら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401" name="Google Shape;401;p13" descr="C:\Users\Thu-Tao\Desktop\Tranh quyen dekiru\Ｄｅｎ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688" y="1022350"/>
            <a:ext cx="4868862" cy="411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3" descr="C:\Users\Thu-Tao\Desktop\Tranh quyen dekiru\Ｃｈｕａ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0400" y="1020763"/>
            <a:ext cx="54006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4" descr="D:\Giang day\Thulx\file scan tu moi shin\第8課\Picture 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3975" y="265113"/>
            <a:ext cx="7119938" cy="5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4"/>
          <p:cNvSpPr txBox="1"/>
          <p:nvPr/>
        </p:nvSpPr>
        <p:spPr>
          <a:xfrm>
            <a:off x="1601788" y="5662613"/>
            <a:ext cx="3309937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あたらしい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09" name="Google Shape;409;p14"/>
          <p:cNvSpPr txBox="1"/>
          <p:nvPr/>
        </p:nvSpPr>
        <p:spPr>
          <a:xfrm>
            <a:off x="7383463" y="5678488"/>
            <a:ext cx="2232025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ふるい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"/>
          <p:cNvSpPr txBox="1"/>
          <p:nvPr/>
        </p:nvSpPr>
        <p:spPr>
          <a:xfrm>
            <a:off x="1601788" y="5662613"/>
            <a:ext cx="3309937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おおきい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15" name="Google Shape;415;p15"/>
          <p:cNvSpPr txBox="1"/>
          <p:nvPr/>
        </p:nvSpPr>
        <p:spPr>
          <a:xfrm>
            <a:off x="7383463" y="5678488"/>
            <a:ext cx="294005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ちいさい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416" name="Google Shape;416;p15" descr="D:\Giang day\Thulx\file scan tu moi shin\第8課\Picture 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250" y="358775"/>
            <a:ext cx="8126413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6"/>
          <p:cNvSpPr txBox="1"/>
          <p:nvPr/>
        </p:nvSpPr>
        <p:spPr>
          <a:xfrm>
            <a:off x="1601788" y="5662613"/>
            <a:ext cx="3309937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たかい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7383463" y="5678488"/>
            <a:ext cx="294005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ひくい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423" name="Google Shape;423;p16" descr="D:\Giang day\Thulx\file scan tu moi shin\第8課\Picture 2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1163" y="279400"/>
            <a:ext cx="8907462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7" descr="D:\Giang day\Thulx\file scan tu moi shin\第8課\Picture 13.jpg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76225"/>
            <a:ext cx="7439025" cy="501808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7"/>
          <p:cNvSpPr txBox="1"/>
          <p:nvPr/>
        </p:nvSpPr>
        <p:spPr>
          <a:xfrm>
            <a:off x="1601788" y="5662613"/>
            <a:ext cx="3309937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しずか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30" name="Google Shape;430;p17"/>
          <p:cNvSpPr txBox="1"/>
          <p:nvPr/>
        </p:nvSpPr>
        <p:spPr>
          <a:xfrm>
            <a:off x="7383463" y="5678488"/>
            <a:ext cx="294005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にぎやか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"/>
          <p:cNvSpPr txBox="1"/>
          <p:nvPr/>
        </p:nvSpPr>
        <p:spPr>
          <a:xfrm>
            <a:off x="1068949" y="5474355"/>
            <a:ext cx="3910012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きれい（な）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36" name="Google Shape;436;p18"/>
          <p:cNvSpPr txBox="1"/>
          <p:nvPr/>
        </p:nvSpPr>
        <p:spPr>
          <a:xfrm>
            <a:off x="6642848" y="5436442"/>
            <a:ext cx="4518211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ゆうめい（な）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437" name="Google Shape;437;p18" descr="D:\Giang day\Thulx\file scan tu moi shin\第8課\Picture 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713" y="693738"/>
            <a:ext cx="4794250" cy="4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8" descr="D:\Giang day\Thulx\file scan tu moi shin\第8課\Picture 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3913" y="708025"/>
            <a:ext cx="5613400" cy="4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19" descr="D:\Giang day\Thulx\file scan tu moi shin\第8課\Picture 13.jpg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13"/>
            <a:ext cx="7439025" cy="501808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9"/>
          <p:cNvSpPr txBox="1"/>
          <p:nvPr/>
        </p:nvSpPr>
        <p:spPr>
          <a:xfrm>
            <a:off x="1601788" y="5662613"/>
            <a:ext cx="3309937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しずか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7383463" y="5678488"/>
            <a:ext cx="294005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にぎやか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0" descr="D:\Giang day\Thulx\file scan tu moi shin\第12課\Picture 10.jpg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85750"/>
            <a:ext cx="699135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0"/>
          <p:cNvSpPr txBox="1"/>
          <p:nvPr/>
        </p:nvSpPr>
        <p:spPr>
          <a:xfrm>
            <a:off x="1062318" y="5692775"/>
            <a:ext cx="4660620" cy="739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（人が）おおい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5975913" y="5661772"/>
            <a:ext cx="5368925" cy="7413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（人が）すくない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024" y="188348"/>
            <a:ext cx="3952876" cy="297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24712">
            <a:off x="8625854" y="573973"/>
            <a:ext cx="2921408" cy="2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1355">
            <a:off x="364814" y="521781"/>
            <a:ext cx="2744192" cy="20554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1"/>
          <p:cNvSpPr/>
          <p:nvPr/>
        </p:nvSpPr>
        <p:spPr>
          <a:xfrm>
            <a:off x="455274" y="4229100"/>
            <a:ext cx="5461000" cy="1549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6043274" y="4229100"/>
            <a:ext cx="5461000" cy="1549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1"/>
          <p:cNvSpPr/>
          <p:nvPr/>
        </p:nvSpPr>
        <p:spPr>
          <a:xfrm>
            <a:off x="1356974" y="3530600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6944974" y="3530600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3756024" y="1653152"/>
            <a:ext cx="3657600" cy="698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55947"/>
              </a:gs>
              <a:gs pos="50000">
                <a:srgbClr val="E63700"/>
              </a:gs>
              <a:gs pos="100000">
                <a:srgbClr val="D42B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JAPANESE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21"/>
          <p:cNvCxnSpPr>
            <a:endCxn id="462" idx="0"/>
          </p:cNvCxnSpPr>
          <p:nvPr/>
        </p:nvCxnSpPr>
        <p:spPr>
          <a:xfrm flipH="1">
            <a:off x="3185774" y="2351600"/>
            <a:ext cx="2399100" cy="117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6" name="Google Shape;466;p21"/>
          <p:cNvCxnSpPr>
            <a:stCxn id="464" idx="2"/>
            <a:endCxn id="463" idx="0"/>
          </p:cNvCxnSpPr>
          <p:nvPr/>
        </p:nvCxnSpPr>
        <p:spPr>
          <a:xfrm>
            <a:off x="5584824" y="2351652"/>
            <a:ext cx="3189000" cy="117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7" name="Google Shape;467;p21"/>
          <p:cNvSpPr/>
          <p:nvPr/>
        </p:nvSpPr>
        <p:spPr>
          <a:xfrm rot="-469838">
            <a:off x="2122409" y="13339"/>
            <a:ext cx="3113426" cy="3072377"/>
          </a:xfrm>
          <a:prstGeom prst="wedgeRoundRectCallout">
            <a:avLst>
              <a:gd name="adj1" fmla="val -3042"/>
              <a:gd name="adj2" fmla="val 56737"/>
              <a:gd name="adj3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あたらしい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ふるい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わるい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おおい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すくない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おおきい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ちいさい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たかい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ひくい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1"/>
          <p:cNvSpPr/>
          <p:nvPr/>
        </p:nvSpPr>
        <p:spPr>
          <a:xfrm rot="267364">
            <a:off x="8131460" y="416788"/>
            <a:ext cx="3113426" cy="2631212"/>
          </a:xfrm>
          <a:prstGeom prst="wedgeRoundRectCallout">
            <a:avLst>
              <a:gd name="adj1" fmla="val 1328"/>
              <a:gd name="adj2" fmla="val 67497"/>
              <a:gd name="adj3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きれい（な）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しずか（な）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にぎやか（な）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ゆうめい（な）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 txBox="1"/>
          <p:nvPr/>
        </p:nvSpPr>
        <p:spPr>
          <a:xfrm>
            <a:off x="1716738" y="5409168"/>
            <a:ext cx="32978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　　　よう　　　し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6878380" y="5441079"/>
            <a:ext cx="3724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　　　よう　　どう　　　し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BCA0"/>
              </a:gs>
              <a:gs pos="50000">
                <a:srgbClr val="00BA98"/>
              </a:gs>
              <a:gs pos="100000">
                <a:srgbClr val="00AC8C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どこ？</a:t>
            </a:r>
            <a:endParaRPr sz="1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パート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</a:t>
            </a:r>
            <a:endParaRPr/>
          </a:p>
        </p:txBody>
      </p:sp>
      <p:sp>
        <p:nvSpPr>
          <p:cNvPr id="205" name="Google Shape;205;p2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１</a:t>
            </a:r>
            <a:endParaRPr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"/>
          <p:cNvSpPr/>
          <p:nvPr/>
        </p:nvSpPr>
        <p:spPr>
          <a:xfrm>
            <a:off x="2093266" y="914400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Cái cặp này mới.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621182" y="1828800"/>
            <a:ext cx="77227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このかばんは　あたらしいです。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6736791" y="4089948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Lan xinh đẹp.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8" name="Google Shape;478;p22"/>
          <p:cNvSpPr/>
          <p:nvPr/>
        </p:nvSpPr>
        <p:spPr>
          <a:xfrm>
            <a:off x="3231591" y="0"/>
            <a:ext cx="2508809" cy="914400"/>
          </a:xfrm>
          <a:prstGeom prst="cloudCallout">
            <a:avLst>
              <a:gd name="adj1" fmla="val -48675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あたらしい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>
            <a:off x="5567274" y="3114813"/>
            <a:ext cx="2508809" cy="914400"/>
          </a:xfrm>
          <a:prstGeom prst="cloudCallout">
            <a:avLst>
              <a:gd name="adj1" fmla="val 92559"/>
              <a:gd name="adj2" fmla="val 75001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きれい（な）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5204">
            <a:off x="9888082" y="2025052"/>
            <a:ext cx="1979982" cy="271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07034">
            <a:off x="264423" y="-113629"/>
            <a:ext cx="1909277" cy="16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/>
          <p:nvPr/>
        </p:nvSpPr>
        <p:spPr>
          <a:xfrm>
            <a:off x="3602397" y="4943613"/>
            <a:ext cx="6438561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ランさんは　きれいです。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6821676" y="4943613"/>
            <a:ext cx="335720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きれいなです。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22"/>
          <p:cNvCxnSpPr/>
          <p:nvPr/>
        </p:nvCxnSpPr>
        <p:spPr>
          <a:xfrm flipH="1">
            <a:off x="8500278" y="4963405"/>
            <a:ext cx="469900" cy="63075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5" name="Google Shape;485;p22"/>
          <p:cNvCxnSpPr/>
          <p:nvPr/>
        </p:nvCxnSpPr>
        <p:spPr>
          <a:xfrm>
            <a:off x="8343900" y="4943612"/>
            <a:ext cx="774700" cy="60628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1" name="Google Shape;491;p23"/>
          <p:cNvSpPr/>
          <p:nvPr/>
        </p:nvSpPr>
        <p:spPr>
          <a:xfrm>
            <a:off x="302232" y="941049"/>
            <a:ext cx="4295500" cy="101268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3"/>
          <p:cNvSpPr/>
          <p:nvPr/>
        </p:nvSpPr>
        <p:spPr>
          <a:xfrm>
            <a:off x="212157" y="4217582"/>
            <a:ext cx="4295500" cy="101268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3"/>
          <p:cNvSpPr/>
          <p:nvPr/>
        </p:nvSpPr>
        <p:spPr>
          <a:xfrm>
            <a:off x="1632815" y="1925389"/>
            <a:ext cx="9245600" cy="1349819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～は［I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-adjective］です。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4" name="Google Shape;494;p23"/>
          <p:cNvSpPr/>
          <p:nvPr/>
        </p:nvSpPr>
        <p:spPr>
          <a:xfrm>
            <a:off x="1632815" y="5378097"/>
            <a:ext cx="9245600" cy="134981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～は［Na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-adjective］です。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5" name="Google Shape;495;p23"/>
          <p:cNvSpPr/>
          <p:nvPr/>
        </p:nvSpPr>
        <p:spPr>
          <a:xfrm>
            <a:off x="4203700" y="2116674"/>
            <a:ext cx="774700" cy="931931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6" name="Google Shape;496;p23"/>
          <p:cNvSpPr/>
          <p:nvPr/>
        </p:nvSpPr>
        <p:spPr>
          <a:xfrm>
            <a:off x="4038784" y="520031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  <a:ln w="12700" cap="flat" cmpd="sng">
            <a:solidFill>
              <a:srgbClr val="A14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7" name="Google Shape;497;p23"/>
          <p:cNvSpPr/>
          <p:nvPr/>
        </p:nvSpPr>
        <p:spPr>
          <a:xfrm rot="593823">
            <a:off x="4112075" y="975594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KHẲNG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8" name="Google Shape;498;p23"/>
          <p:cNvSpPr/>
          <p:nvPr/>
        </p:nvSpPr>
        <p:spPr>
          <a:xfrm rot="593823">
            <a:off x="6551884" y="997038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23"/>
          <p:cNvSpPr/>
          <p:nvPr/>
        </p:nvSpPr>
        <p:spPr>
          <a:xfrm rot="593823">
            <a:off x="4126200" y="4453157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KHẲNG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" name="Google Shape;500;p23"/>
          <p:cNvSpPr/>
          <p:nvPr/>
        </p:nvSpPr>
        <p:spPr>
          <a:xfrm rot="593823">
            <a:off x="6566009" y="4474601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1" name="Google Shape;501;p23"/>
          <p:cNvSpPr/>
          <p:nvPr/>
        </p:nvSpPr>
        <p:spPr>
          <a:xfrm>
            <a:off x="621182" y="249037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2" name="Google Shape;502;p23"/>
          <p:cNvSpPr/>
          <p:nvPr/>
        </p:nvSpPr>
        <p:spPr>
          <a:xfrm>
            <a:off x="595800" y="3607005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4"/>
          <p:cNvSpPr/>
          <p:nvPr/>
        </p:nvSpPr>
        <p:spPr>
          <a:xfrm>
            <a:off x="3541751" y="100793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Đại</a:t>
            </a:r>
            <a:r>
              <a:rPr lang="en-US" sz="28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i="1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2800" i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FPT to.</a:t>
            </a:r>
            <a:endParaRPr sz="2800" i="1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3516782" y="1131332"/>
            <a:ext cx="612251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FPT大学は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大きいです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4"/>
          <p:cNvSpPr/>
          <p:nvPr/>
        </p:nvSpPr>
        <p:spPr>
          <a:xfrm>
            <a:off x="4116415" y="3658000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 Nội náo nhiệt.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327534" y="4462107"/>
            <a:ext cx="700309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ハノイは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にぎやかです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8952136" y="1139141"/>
            <a:ext cx="118221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5960542" y="4462107"/>
            <a:ext cx="118221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50954">
            <a:off x="418528" y="366676"/>
            <a:ext cx="2935513" cy="193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10784">
            <a:off x="7399051" y="3609007"/>
            <a:ext cx="4211810" cy="170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4"/>
          <p:cNvSpPr/>
          <p:nvPr/>
        </p:nvSpPr>
        <p:spPr>
          <a:xfrm>
            <a:off x="3494916" y="1951184"/>
            <a:ext cx="4903749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はい、大き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/>
          <p:nvPr/>
        </p:nvSpPr>
        <p:spPr>
          <a:xfrm>
            <a:off x="963648" y="5301173"/>
            <a:ext cx="612251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はい、にぎやかです。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4"/>
          <p:cNvSpPr/>
          <p:nvPr/>
        </p:nvSpPr>
        <p:spPr>
          <a:xfrm>
            <a:off x="963648" y="6063173"/>
            <a:ext cx="215385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いいえ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4"/>
          <p:cNvSpPr/>
          <p:nvPr/>
        </p:nvSpPr>
        <p:spPr>
          <a:xfrm>
            <a:off x="3541751" y="2779247"/>
            <a:ext cx="215385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いいえ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4"/>
          <p:cNvSpPr/>
          <p:nvPr/>
        </p:nvSpPr>
        <p:spPr>
          <a:xfrm>
            <a:off x="5423888" y="2730436"/>
            <a:ext cx="617816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大き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くない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4"/>
          <p:cNvSpPr/>
          <p:nvPr/>
        </p:nvSpPr>
        <p:spPr>
          <a:xfrm>
            <a:off x="2839470" y="6063173"/>
            <a:ext cx="623369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にぎやか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ではありません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12999">
            <a:off x="6033972" y="397422"/>
            <a:ext cx="420789" cy="57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12999">
            <a:off x="6946730" y="3701463"/>
            <a:ext cx="420789" cy="57420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4"/>
          <p:cNvSpPr/>
          <p:nvPr/>
        </p:nvSpPr>
        <p:spPr>
          <a:xfrm rot="164946">
            <a:off x="6906384" y="4871803"/>
            <a:ext cx="3781603" cy="1319135"/>
          </a:xfrm>
          <a:prstGeom prst="cloudCallout">
            <a:avLst>
              <a:gd name="adj1" fmla="val -63747"/>
              <a:gd name="adj2" fmla="val 59306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Giống DANH TỪ</a:t>
            </a:r>
            <a:endParaRPr/>
          </a:p>
        </p:txBody>
      </p:sp>
      <p:sp>
        <p:nvSpPr>
          <p:cNvPr id="524" name="Google Shape;524;p24"/>
          <p:cNvSpPr txBox="1"/>
          <p:nvPr/>
        </p:nvSpPr>
        <p:spPr>
          <a:xfrm>
            <a:off x="4618678" y="666643"/>
            <a:ext cx="4454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だいがく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4"/>
          <p:cNvSpPr txBox="1"/>
          <p:nvPr/>
        </p:nvSpPr>
        <p:spPr>
          <a:xfrm>
            <a:off x="5522763" y="2587001"/>
            <a:ext cx="8480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  <a:gradFill>
            <a:gsLst>
              <a:gs pos="0">
                <a:srgbClr val="FFC047"/>
              </a:gs>
              <a:gs pos="50000">
                <a:srgbClr val="FFBE00"/>
              </a:gs>
              <a:gs pos="100000">
                <a:srgbClr val="E3AD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212157" y="856869"/>
            <a:ext cx="4295500" cy="101268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  <a:gradFill>
            <a:gsLst>
              <a:gs pos="0">
                <a:srgbClr val="47C5F9"/>
              </a:gs>
              <a:gs pos="50000">
                <a:srgbClr val="00C2FE"/>
              </a:gs>
              <a:gs pos="100000">
                <a:srgbClr val="00B1E3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3" name="Google Shape;533;p25"/>
          <p:cNvSpPr/>
          <p:nvPr/>
        </p:nvSpPr>
        <p:spPr>
          <a:xfrm>
            <a:off x="212157" y="4201762"/>
            <a:ext cx="4295500" cy="101268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1044923" y="1950079"/>
            <a:ext cx="10389890" cy="1349819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～は［I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</a:t>
            </a: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くない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です。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101600" y="5333565"/>
            <a:ext cx="11849100" cy="134981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～は［Na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</a:t>
            </a: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ではありません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6" name="Google Shape;536;p25"/>
          <p:cNvSpPr/>
          <p:nvPr/>
        </p:nvSpPr>
        <p:spPr>
          <a:xfrm rot="593823">
            <a:off x="4126200" y="4437337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PHỦ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25"/>
          <p:cNvSpPr/>
          <p:nvPr/>
        </p:nvSpPr>
        <p:spPr>
          <a:xfrm rot="593823">
            <a:off x="6566009" y="4458781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8" name="Google Shape;538;p25"/>
          <p:cNvSpPr/>
          <p:nvPr/>
        </p:nvSpPr>
        <p:spPr>
          <a:xfrm rot="593823">
            <a:off x="4180121" y="988828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PHỦ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9" name="Google Shape;539;p25"/>
          <p:cNvSpPr/>
          <p:nvPr/>
        </p:nvSpPr>
        <p:spPr>
          <a:xfrm rot="593823">
            <a:off x="6619930" y="1010272"/>
            <a:ext cx="2493425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0" name="Google Shape;540;p25"/>
          <p:cNvSpPr/>
          <p:nvPr/>
        </p:nvSpPr>
        <p:spPr>
          <a:xfrm>
            <a:off x="3011144" y="177229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  <a:ln w="12700" cap="flat" cmpd="sng">
            <a:solidFill>
              <a:srgbClr val="A14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1" name="Google Shape;541;p25"/>
          <p:cNvSpPr/>
          <p:nvPr/>
        </p:nvSpPr>
        <p:spPr>
          <a:xfrm>
            <a:off x="2154244" y="5155779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  <a:ln w="12700" cap="flat" cmpd="sng">
            <a:solidFill>
              <a:srgbClr val="A14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2" name="Google Shape;542;p25"/>
          <p:cNvSpPr/>
          <p:nvPr/>
        </p:nvSpPr>
        <p:spPr>
          <a:xfrm rot="-271372">
            <a:off x="7378700" y="209860"/>
            <a:ext cx="4572000" cy="936231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12700" cap="flat" cmpd="sng">
            <a:solidFill>
              <a:srgbClr val="A14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いい　🖝　よくない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619097" y="209318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593715" y="3627246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"/>
          <p:cNvSpPr/>
          <p:nvPr/>
        </p:nvSpPr>
        <p:spPr>
          <a:xfrm>
            <a:off x="3542182" y="439263"/>
            <a:ext cx="2157402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Sushi ngon.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" name="Google Shape;550;p26"/>
          <p:cNvSpPr/>
          <p:nvPr/>
        </p:nvSpPr>
        <p:spPr>
          <a:xfrm>
            <a:off x="3542181" y="1170029"/>
            <a:ext cx="7810629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おいしいです。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6"/>
          <p:cNvSpPr/>
          <p:nvPr/>
        </p:nvSpPr>
        <p:spPr>
          <a:xfrm>
            <a:off x="3542181" y="3411995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Sushi nổi tiếng.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3695139" y="4142761"/>
            <a:ext cx="4910030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有名です。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06846">
            <a:off x="397439" y="177218"/>
            <a:ext cx="2630978" cy="197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38" y="2574686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612" y="4631195"/>
            <a:ext cx="22574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6"/>
          <p:cNvSpPr/>
          <p:nvPr/>
        </p:nvSpPr>
        <p:spPr>
          <a:xfrm>
            <a:off x="5664199" y="1170029"/>
            <a:ext cx="2146300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5699583" y="4127799"/>
            <a:ext cx="1320800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3542181" y="2145751"/>
            <a:ext cx="6922619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おいしい　料理です。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6"/>
          <p:cNvSpPr/>
          <p:nvPr/>
        </p:nvSpPr>
        <p:spPr>
          <a:xfrm>
            <a:off x="5664198" y="2145751"/>
            <a:ext cx="3670301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" name="Google Shape;560;p26"/>
          <p:cNvSpPr/>
          <p:nvPr/>
        </p:nvSpPr>
        <p:spPr>
          <a:xfrm>
            <a:off x="3669738" y="5097638"/>
            <a:ext cx="6795062" cy="15623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有名な　料理です。　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6"/>
          <p:cNvSpPr/>
          <p:nvPr/>
        </p:nvSpPr>
        <p:spPr>
          <a:xfrm>
            <a:off x="6807198" y="5097638"/>
            <a:ext cx="7250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6"/>
          <p:cNvSpPr/>
          <p:nvPr/>
        </p:nvSpPr>
        <p:spPr>
          <a:xfrm>
            <a:off x="5699583" y="439263"/>
            <a:ext cx="50065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　Sushi là </a:t>
            </a:r>
            <a:r>
              <a:rPr lang="en-US" sz="2800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món ăn </a:t>
            </a: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ngon.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3" name="Google Shape;563;p26"/>
          <p:cNvSpPr/>
          <p:nvPr/>
        </p:nvSpPr>
        <p:spPr>
          <a:xfrm>
            <a:off x="6029222" y="3424079"/>
            <a:ext cx="522297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　Sushi là </a:t>
            </a:r>
            <a:r>
              <a:rPr lang="en-US" sz="2800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món ăn </a:t>
            </a: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nổi tiếng.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4" name="Google Shape;564;p26"/>
          <p:cNvSpPr/>
          <p:nvPr/>
        </p:nvSpPr>
        <p:spPr>
          <a:xfrm rot="559298">
            <a:off x="1705884" y="1961326"/>
            <a:ext cx="1714500" cy="1130849"/>
          </a:xfrm>
          <a:prstGeom prst="wave">
            <a:avLst>
              <a:gd name="adj1" fmla="val 12500"/>
              <a:gd name="adj2" fmla="val 0"/>
            </a:avLst>
          </a:prstGeom>
          <a:gradFill>
            <a:gsLst>
              <a:gs pos="0">
                <a:srgbClr val="E55947"/>
              </a:gs>
              <a:gs pos="50000">
                <a:srgbClr val="E63700"/>
              </a:gs>
              <a:gs pos="100000">
                <a:srgbClr val="D42B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りょうり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6"/>
          <p:cNvSpPr/>
          <p:nvPr/>
        </p:nvSpPr>
        <p:spPr>
          <a:xfrm>
            <a:off x="5699583" y="5091918"/>
            <a:ext cx="3241217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26"/>
          <p:cNvSpPr txBox="1"/>
          <p:nvPr/>
        </p:nvSpPr>
        <p:spPr>
          <a:xfrm>
            <a:off x="8111250" y="1712712"/>
            <a:ext cx="12793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りょうり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6"/>
          <p:cNvSpPr txBox="1"/>
          <p:nvPr/>
        </p:nvSpPr>
        <p:spPr>
          <a:xfrm>
            <a:off x="5741027" y="4026749"/>
            <a:ext cx="12793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6"/>
          <p:cNvSpPr txBox="1"/>
          <p:nvPr/>
        </p:nvSpPr>
        <p:spPr>
          <a:xfrm>
            <a:off x="5741027" y="4986957"/>
            <a:ext cx="39394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　　　　りょうり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822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  <a:gradFill>
            <a:gsLst>
              <a:gs pos="0">
                <a:srgbClr val="FFC047"/>
              </a:gs>
              <a:gs pos="50000">
                <a:srgbClr val="FFBE00"/>
              </a:gs>
              <a:gs pos="100000">
                <a:srgbClr val="E3AD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" name="Google Shape;574;p27"/>
          <p:cNvSpPr/>
          <p:nvPr/>
        </p:nvSpPr>
        <p:spPr>
          <a:xfrm>
            <a:off x="212157" y="647009"/>
            <a:ext cx="4295500" cy="101268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7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  <a:gradFill>
            <a:gsLst>
              <a:gs pos="0">
                <a:srgbClr val="47C5F9"/>
              </a:gs>
              <a:gs pos="50000">
                <a:srgbClr val="00C2FE"/>
              </a:gs>
              <a:gs pos="100000">
                <a:srgbClr val="00B1E3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6" name="Google Shape;576;p27"/>
          <p:cNvSpPr/>
          <p:nvPr/>
        </p:nvSpPr>
        <p:spPr>
          <a:xfrm>
            <a:off x="212157" y="4291702"/>
            <a:ext cx="4295500" cy="101268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7"/>
          <p:cNvSpPr/>
          <p:nvPr/>
        </p:nvSpPr>
        <p:spPr>
          <a:xfrm>
            <a:off x="1044923" y="1740219"/>
            <a:ext cx="9962454" cy="1349819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［I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-adjective］+ </a:t>
            </a:r>
            <a:r>
              <a:rPr lang="en-US" sz="80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Noun</a:t>
            </a:r>
            <a:endParaRPr sz="8000" b="1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8" name="Google Shape;578;p27"/>
          <p:cNvSpPr/>
          <p:nvPr/>
        </p:nvSpPr>
        <p:spPr>
          <a:xfrm>
            <a:off x="1044923" y="5423505"/>
            <a:ext cx="9962454" cy="134981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［Na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</a:t>
            </a:r>
            <a:r>
              <a:rPr lang="en-US" sz="6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+ </a:t>
            </a:r>
            <a:r>
              <a:rPr lang="en-US" sz="88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Noun</a:t>
            </a:r>
            <a:endParaRPr sz="8800" b="1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9" name="Google Shape;579;p27"/>
          <p:cNvSpPr/>
          <p:nvPr/>
        </p:nvSpPr>
        <p:spPr>
          <a:xfrm rot="593823">
            <a:off x="4177751" y="806345"/>
            <a:ext cx="2811996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GHÉP VỚI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0" name="Google Shape;580;p27"/>
          <p:cNvSpPr/>
          <p:nvPr/>
        </p:nvSpPr>
        <p:spPr>
          <a:xfrm rot="593823">
            <a:off x="6753740" y="698729"/>
            <a:ext cx="2811996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BỔ SUNG Ý NGHĨA CHO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1" name="Google Shape;581;p27"/>
          <p:cNvSpPr/>
          <p:nvPr/>
        </p:nvSpPr>
        <p:spPr>
          <a:xfrm rot="593823">
            <a:off x="4502779" y="4489632"/>
            <a:ext cx="2811996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GHÉP VỚI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2" name="Google Shape;582;p27"/>
          <p:cNvSpPr/>
          <p:nvPr/>
        </p:nvSpPr>
        <p:spPr>
          <a:xfrm rot="593823">
            <a:off x="7078768" y="4382016"/>
            <a:ext cx="2811996" cy="1068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BỔ SUNG Ý NGHĨA CHO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3" name="Google Shape;583;p27"/>
          <p:cNvSpPr/>
          <p:nvPr/>
        </p:nvSpPr>
        <p:spPr>
          <a:xfrm>
            <a:off x="2704011" y="2001156"/>
            <a:ext cx="862149" cy="911861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2344023" y="5554023"/>
            <a:ext cx="1222138" cy="115698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" name="Google Shape;585;p27"/>
          <p:cNvSpPr/>
          <p:nvPr/>
        </p:nvSpPr>
        <p:spPr>
          <a:xfrm>
            <a:off x="622078" y="45164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86" name="Google Shape;586;p27"/>
          <p:cNvSpPr/>
          <p:nvPr/>
        </p:nvSpPr>
        <p:spPr>
          <a:xfrm>
            <a:off x="596696" y="3672952"/>
            <a:ext cx="3657600" cy="698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4B18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8"/>
          <p:cNvSpPr/>
          <p:nvPr/>
        </p:nvSpPr>
        <p:spPr>
          <a:xfrm>
            <a:off x="3357847" y="169903"/>
            <a:ext cx="632172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ベトナムは　きれいです。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6476">
            <a:off x="362766" y="280837"/>
            <a:ext cx="2609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675" y="2266184"/>
            <a:ext cx="2254092" cy="186167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8"/>
          <p:cNvSpPr/>
          <p:nvPr/>
        </p:nvSpPr>
        <p:spPr>
          <a:xfrm>
            <a:off x="3357847" y="1029575"/>
            <a:ext cx="7837021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ベトナムは　きれいな　国です。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8"/>
          <p:cNvSpPr/>
          <p:nvPr/>
        </p:nvSpPr>
        <p:spPr>
          <a:xfrm>
            <a:off x="3357849" y="2379073"/>
            <a:ext cx="632172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ホンダは　大きいです。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/>
          <p:nvPr/>
        </p:nvSpPr>
        <p:spPr>
          <a:xfrm>
            <a:off x="3357848" y="3189952"/>
            <a:ext cx="7301444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ホンダは　大きい　会社です。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675" y="4411358"/>
            <a:ext cx="23907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8"/>
          <p:cNvSpPr/>
          <p:nvPr/>
        </p:nvSpPr>
        <p:spPr>
          <a:xfrm>
            <a:off x="3357849" y="4539450"/>
            <a:ext cx="553795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AYUMIは　有名です。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3357847" y="5350329"/>
            <a:ext cx="7837021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AYUMIは　有名な　歌手です。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6518713" y="218696"/>
            <a:ext cx="1621987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1" name="Google Shape;601;p28"/>
          <p:cNvSpPr/>
          <p:nvPr/>
        </p:nvSpPr>
        <p:spPr>
          <a:xfrm>
            <a:off x="5947213" y="2403512"/>
            <a:ext cx="1621987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2" name="Google Shape;602;p28"/>
          <p:cNvSpPr/>
          <p:nvPr/>
        </p:nvSpPr>
        <p:spPr>
          <a:xfrm>
            <a:off x="6126827" y="4539450"/>
            <a:ext cx="1213773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3" name="Google Shape;603;p28"/>
          <p:cNvSpPr/>
          <p:nvPr/>
        </p:nvSpPr>
        <p:spPr>
          <a:xfrm>
            <a:off x="6531306" y="995502"/>
            <a:ext cx="3149971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4" name="Google Shape;604;p28"/>
          <p:cNvSpPr/>
          <p:nvPr/>
        </p:nvSpPr>
        <p:spPr>
          <a:xfrm>
            <a:off x="5958106" y="3165512"/>
            <a:ext cx="3149971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5" name="Google Shape;605;p28"/>
          <p:cNvSpPr/>
          <p:nvPr/>
        </p:nvSpPr>
        <p:spPr>
          <a:xfrm>
            <a:off x="6137720" y="5301450"/>
            <a:ext cx="3161483" cy="762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6" name="Google Shape;606;p28"/>
          <p:cNvSpPr/>
          <p:nvPr/>
        </p:nvSpPr>
        <p:spPr>
          <a:xfrm>
            <a:off x="709363" y="340455"/>
            <a:ext cx="3479800" cy="2454312"/>
          </a:xfrm>
          <a:prstGeom prst="cloud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8"/>
          <p:cNvSpPr/>
          <p:nvPr/>
        </p:nvSpPr>
        <p:spPr>
          <a:xfrm>
            <a:off x="1617947" y="3605480"/>
            <a:ext cx="3479800" cy="2454312"/>
          </a:xfrm>
          <a:prstGeom prst="cloud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どんなＮ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28"/>
          <p:cNvCxnSpPr>
            <a:stCxn id="600" idx="1"/>
          </p:cNvCxnSpPr>
          <p:nvPr/>
        </p:nvCxnSpPr>
        <p:spPr>
          <a:xfrm flipH="1">
            <a:off x="4189213" y="599696"/>
            <a:ext cx="2329500" cy="967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9" name="Google Shape;609;p28"/>
          <p:cNvCxnSpPr>
            <a:stCxn id="601" idx="1"/>
            <a:endCxn id="606" idx="0"/>
          </p:cNvCxnSpPr>
          <p:nvPr/>
        </p:nvCxnSpPr>
        <p:spPr>
          <a:xfrm rot="10800000">
            <a:off x="4186213" y="1567712"/>
            <a:ext cx="1761000" cy="1216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0" name="Google Shape;610;p28"/>
          <p:cNvCxnSpPr/>
          <p:nvPr/>
        </p:nvCxnSpPr>
        <p:spPr>
          <a:xfrm rot="10800000">
            <a:off x="4200056" y="1587298"/>
            <a:ext cx="1926771" cy="333315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1" name="Google Shape;611;p28"/>
          <p:cNvCxnSpPr/>
          <p:nvPr/>
        </p:nvCxnSpPr>
        <p:spPr>
          <a:xfrm flipH="1">
            <a:off x="5094847" y="1361696"/>
            <a:ext cx="1423866" cy="347094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2" name="Google Shape;612;p28"/>
          <p:cNvCxnSpPr>
            <a:stCxn id="604" idx="1"/>
            <a:endCxn id="607" idx="0"/>
          </p:cNvCxnSpPr>
          <p:nvPr/>
        </p:nvCxnSpPr>
        <p:spPr>
          <a:xfrm flipH="1">
            <a:off x="5094706" y="3546512"/>
            <a:ext cx="863400" cy="12861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3" name="Google Shape;613;p28"/>
          <p:cNvCxnSpPr>
            <a:stCxn id="605" idx="1"/>
            <a:endCxn id="607" idx="0"/>
          </p:cNvCxnSpPr>
          <p:nvPr/>
        </p:nvCxnSpPr>
        <p:spPr>
          <a:xfrm rot="10800000">
            <a:off x="5094920" y="4832550"/>
            <a:ext cx="1042800" cy="8499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4" name="Google Shape;614;p28"/>
          <p:cNvSpPr txBox="1"/>
          <p:nvPr/>
        </p:nvSpPr>
        <p:spPr>
          <a:xfrm>
            <a:off x="8955470" y="573022"/>
            <a:ext cx="791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くに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8"/>
          <p:cNvSpPr txBox="1"/>
          <p:nvPr/>
        </p:nvSpPr>
        <p:spPr>
          <a:xfrm>
            <a:off x="5925575" y="2176124"/>
            <a:ext cx="791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8"/>
          <p:cNvSpPr txBox="1"/>
          <p:nvPr/>
        </p:nvSpPr>
        <p:spPr>
          <a:xfrm>
            <a:off x="5973169" y="2814163"/>
            <a:ext cx="33565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かいしゃ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8"/>
          <p:cNvSpPr txBox="1"/>
          <p:nvPr/>
        </p:nvSpPr>
        <p:spPr>
          <a:xfrm>
            <a:off x="6152019" y="4411358"/>
            <a:ext cx="31471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8"/>
          <p:cNvSpPr txBox="1"/>
          <p:nvPr/>
        </p:nvSpPr>
        <p:spPr>
          <a:xfrm>
            <a:off x="6105894" y="5232071"/>
            <a:ext cx="31471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　　　　かしゅ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 txBox="1"/>
          <p:nvPr/>
        </p:nvSpPr>
        <p:spPr>
          <a:xfrm rot="-654919">
            <a:off x="168137" y="150793"/>
            <a:ext cx="1449810" cy="4001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8"/>
          <p:cNvSpPr txBox="1"/>
          <p:nvPr/>
        </p:nvSpPr>
        <p:spPr>
          <a:xfrm rot="-654919">
            <a:off x="64426" y="2250755"/>
            <a:ext cx="1449810" cy="4001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 txBox="1"/>
          <p:nvPr/>
        </p:nvSpPr>
        <p:spPr>
          <a:xfrm rot="-654919">
            <a:off x="123838" y="4277711"/>
            <a:ext cx="1449810" cy="4001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04020">
            <a:off x="9472750" y="2085109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19068" y="4243292"/>
            <a:ext cx="17430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9"/>
          <p:cNvSpPr/>
          <p:nvPr/>
        </p:nvSpPr>
        <p:spPr>
          <a:xfrm>
            <a:off x="9994" y="4229206"/>
            <a:ext cx="12182005" cy="2501378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29" name="Google Shape;62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5438">
            <a:off x="228599" y="255587"/>
            <a:ext cx="3051095" cy="234791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9"/>
          <p:cNvSpPr/>
          <p:nvPr/>
        </p:nvSpPr>
        <p:spPr>
          <a:xfrm>
            <a:off x="3350222" y="667543"/>
            <a:ext cx="762257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キャノンのカメラは　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ですか？。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9"/>
          <p:cNvSpPr/>
          <p:nvPr/>
        </p:nvSpPr>
        <p:spPr>
          <a:xfrm rot="-379644">
            <a:off x="596900" y="2539999"/>
            <a:ext cx="1930400" cy="736600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9"/>
          <p:cNvSpPr/>
          <p:nvPr/>
        </p:nvSpPr>
        <p:spPr>
          <a:xfrm rot="-379644">
            <a:off x="698501" y="3484860"/>
            <a:ext cx="1930400" cy="736600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9"/>
          <p:cNvSpPr/>
          <p:nvPr/>
        </p:nvSpPr>
        <p:spPr>
          <a:xfrm rot="-379644">
            <a:off x="2296068" y="2767754"/>
            <a:ext cx="1930400" cy="736600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やすい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9"/>
          <p:cNvSpPr/>
          <p:nvPr/>
        </p:nvSpPr>
        <p:spPr>
          <a:xfrm>
            <a:off x="2636346" y="4984717"/>
            <a:ext cx="762257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いいです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、たかいです。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9"/>
          <p:cNvSpPr/>
          <p:nvPr/>
        </p:nvSpPr>
        <p:spPr>
          <a:xfrm>
            <a:off x="2636346" y="5836185"/>
            <a:ext cx="762257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いいです。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そして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、やすいです。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9"/>
          <p:cNvSpPr/>
          <p:nvPr/>
        </p:nvSpPr>
        <p:spPr>
          <a:xfrm>
            <a:off x="3949212" y="1553736"/>
            <a:ext cx="288630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9"/>
          <p:cNvSpPr/>
          <p:nvPr/>
        </p:nvSpPr>
        <p:spPr>
          <a:xfrm>
            <a:off x="4383926" y="2374054"/>
            <a:ext cx="288630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9"/>
          <p:cNvSpPr/>
          <p:nvPr/>
        </p:nvSpPr>
        <p:spPr>
          <a:xfrm>
            <a:off x="5103453" y="3260247"/>
            <a:ext cx="288630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やすいです。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9"/>
          <p:cNvSpPr/>
          <p:nvPr/>
        </p:nvSpPr>
        <p:spPr>
          <a:xfrm>
            <a:off x="0" y="3996478"/>
            <a:ext cx="4886793" cy="920966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0089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Ghép / Kết hợp </a:t>
            </a:r>
            <a:b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để tạo câu có ý nghĩa liên tục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0" name="Google Shape;640;p29"/>
          <p:cNvSpPr/>
          <p:nvPr/>
        </p:nvSpPr>
        <p:spPr>
          <a:xfrm>
            <a:off x="4676931" y="4966758"/>
            <a:ext cx="715432" cy="81111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1" name="Google Shape;641;p29"/>
          <p:cNvSpPr/>
          <p:nvPr/>
        </p:nvSpPr>
        <p:spPr>
          <a:xfrm>
            <a:off x="5276538" y="5811630"/>
            <a:ext cx="1708878" cy="81111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2" name="Google Shape;642;p29"/>
          <p:cNvSpPr/>
          <p:nvPr/>
        </p:nvSpPr>
        <p:spPr>
          <a:xfrm rot="-469149">
            <a:off x="-54038" y="4301203"/>
            <a:ext cx="3698990" cy="1349115"/>
          </a:xfrm>
          <a:prstGeom prst="wedgeEllipseCallout">
            <a:avLst>
              <a:gd name="adj1" fmla="val 71383"/>
              <a:gd name="adj2" fmla="val 34415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NHƯNG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Diễn đạt ý ngược nghĩa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3" name="Google Shape;643;p29"/>
          <p:cNvSpPr/>
          <p:nvPr/>
        </p:nvSpPr>
        <p:spPr>
          <a:xfrm rot="397258">
            <a:off x="7451896" y="3932406"/>
            <a:ext cx="3698990" cy="1349115"/>
          </a:xfrm>
          <a:prstGeom prst="wedgeEllipseCallout">
            <a:avLst>
              <a:gd name="adj1" fmla="val -58025"/>
              <a:gd name="adj2" fmla="val 119224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VÀ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Diễn đạt ý bổ sung, xuôi nghĩa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0"/>
          <p:cNvSpPr/>
          <p:nvPr/>
        </p:nvSpPr>
        <p:spPr>
          <a:xfrm rot="261205">
            <a:off x="8204201" y="330200"/>
            <a:ext cx="3695700" cy="9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あります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0"/>
          <p:cNvSpPr/>
          <p:nvPr/>
        </p:nvSpPr>
        <p:spPr>
          <a:xfrm rot="220741">
            <a:off x="8949128" y="2496343"/>
            <a:ext cx="2578308" cy="1319134"/>
          </a:xfrm>
          <a:prstGeom prst="horizontalScroll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“CÓ”</a:t>
            </a: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SỞ HỮU</a:t>
            </a:r>
            <a:endParaRPr/>
          </a:p>
        </p:txBody>
      </p:sp>
      <p:sp>
        <p:nvSpPr>
          <p:cNvPr id="650" name="Google Shape;650;p30"/>
          <p:cNvSpPr/>
          <p:nvPr/>
        </p:nvSpPr>
        <p:spPr>
          <a:xfrm rot="-273284">
            <a:off x="205137" y="200465"/>
            <a:ext cx="2578308" cy="1319134"/>
          </a:xfrm>
          <a:prstGeom prst="horizontalScroll">
            <a:avLst>
              <a:gd name="adj" fmla="val 12500"/>
            </a:avLst>
          </a:prstGeom>
          <a:solidFill>
            <a:schemeClr val="accent5"/>
          </a:solidFill>
          <a:ln w="12700" cap="flat" cmpd="sng">
            <a:solidFill>
              <a:srgbClr val="0081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“CÓ ”</a:t>
            </a: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TỒN TẠI</a:t>
            </a:r>
            <a:endParaRPr/>
          </a:p>
        </p:txBody>
      </p:sp>
      <p:sp>
        <p:nvSpPr>
          <p:cNvPr id="651" name="Google Shape;651;p30"/>
          <p:cNvSpPr/>
          <p:nvPr/>
        </p:nvSpPr>
        <p:spPr>
          <a:xfrm>
            <a:off x="3087979" y="3815477"/>
            <a:ext cx="8394006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　パソコン　　あります。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0"/>
          <p:cNvSpPr/>
          <p:nvPr/>
        </p:nvSpPr>
        <p:spPr>
          <a:xfrm>
            <a:off x="156832" y="1519977"/>
            <a:ext cx="762257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私の町　　やまが　あります。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0"/>
          <p:cNvSpPr/>
          <p:nvPr/>
        </p:nvSpPr>
        <p:spPr>
          <a:xfrm>
            <a:off x="3537679" y="4753611"/>
            <a:ext cx="8394006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先生は　車　　ありません。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0"/>
          <p:cNvSpPr/>
          <p:nvPr/>
        </p:nvSpPr>
        <p:spPr>
          <a:xfrm>
            <a:off x="3537679" y="5691745"/>
            <a:ext cx="8394006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リンさんは　お金　　ありますか。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0"/>
          <p:cNvSpPr/>
          <p:nvPr/>
        </p:nvSpPr>
        <p:spPr>
          <a:xfrm>
            <a:off x="7722717" y="3815477"/>
            <a:ext cx="97387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0"/>
          <p:cNvSpPr/>
          <p:nvPr/>
        </p:nvSpPr>
        <p:spPr>
          <a:xfrm>
            <a:off x="7685479" y="4753611"/>
            <a:ext cx="97387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0"/>
          <p:cNvSpPr/>
          <p:nvPr/>
        </p:nvSpPr>
        <p:spPr>
          <a:xfrm>
            <a:off x="7700468" y="5676755"/>
            <a:ext cx="97387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0"/>
          <p:cNvSpPr/>
          <p:nvPr/>
        </p:nvSpPr>
        <p:spPr>
          <a:xfrm>
            <a:off x="459896" y="2374794"/>
            <a:ext cx="7892401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　　やまが　ありません。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0"/>
          <p:cNvSpPr/>
          <p:nvPr/>
        </p:nvSpPr>
        <p:spPr>
          <a:xfrm>
            <a:off x="1989039" y="1495027"/>
            <a:ext cx="97387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0"/>
          <p:cNvSpPr/>
          <p:nvPr/>
        </p:nvSpPr>
        <p:spPr>
          <a:xfrm>
            <a:off x="2045666" y="2349844"/>
            <a:ext cx="973875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1673">
            <a:off x="596892" y="3718656"/>
            <a:ext cx="1415955" cy="141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80490">
            <a:off x="2189723" y="4293405"/>
            <a:ext cx="1621201" cy="16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61104">
            <a:off x="562434" y="5365761"/>
            <a:ext cx="1782440" cy="14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46963">
            <a:off x="4263486" y="239305"/>
            <a:ext cx="2477196" cy="148631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0"/>
          <p:cNvSpPr txBox="1"/>
          <p:nvPr/>
        </p:nvSpPr>
        <p:spPr>
          <a:xfrm>
            <a:off x="1407008" y="1359066"/>
            <a:ext cx="12793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0"/>
          <p:cNvSpPr txBox="1"/>
          <p:nvPr/>
        </p:nvSpPr>
        <p:spPr>
          <a:xfrm>
            <a:off x="5173909" y="4553556"/>
            <a:ext cx="2998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せんせい　　　くるま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0"/>
          <p:cNvSpPr txBox="1"/>
          <p:nvPr/>
        </p:nvSpPr>
        <p:spPr>
          <a:xfrm>
            <a:off x="7173546" y="5577863"/>
            <a:ext cx="1012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かね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0"/>
          <p:cNvSpPr/>
          <p:nvPr/>
        </p:nvSpPr>
        <p:spPr>
          <a:xfrm>
            <a:off x="2081385" y="1446957"/>
            <a:ext cx="873968" cy="166488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A14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9" name="Google Shape;669;p30"/>
          <p:cNvSpPr/>
          <p:nvPr/>
        </p:nvSpPr>
        <p:spPr>
          <a:xfrm>
            <a:off x="7750421" y="3815477"/>
            <a:ext cx="873968" cy="254106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A14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0" name="Google Shape;670;p30"/>
          <p:cNvSpPr/>
          <p:nvPr/>
        </p:nvSpPr>
        <p:spPr>
          <a:xfrm rot="499135">
            <a:off x="3265465" y="417262"/>
            <a:ext cx="3390038" cy="1319135"/>
          </a:xfrm>
          <a:prstGeom prst="wedgeEllipseCallout">
            <a:avLst>
              <a:gd name="adj1" fmla="val -55278"/>
              <a:gd name="adj2" fmla="val 64040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Xác định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vị trí </a:t>
            </a:r>
            <a:r>
              <a:rPr lang="en-US" sz="2800" b="1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tồn tại </a:t>
            </a: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của đồ vật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1" name="Google Shape;671;p30"/>
          <p:cNvSpPr/>
          <p:nvPr/>
        </p:nvSpPr>
        <p:spPr>
          <a:xfrm rot="-220359">
            <a:off x="4765702" y="2680451"/>
            <a:ext cx="3390038" cy="1319135"/>
          </a:xfrm>
          <a:prstGeom prst="wedgeEllipseCallout">
            <a:avLst>
              <a:gd name="adj1" fmla="val 36948"/>
              <a:gd name="adj2" fmla="val 79253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Xác định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tân ngữ </a:t>
            </a: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của động từ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BCA0"/>
              </a:gs>
              <a:gs pos="50000">
                <a:srgbClr val="00BA98"/>
              </a:gs>
              <a:gs pos="100000">
                <a:srgbClr val="00AC8C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季節・料理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1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パート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</a:t>
            </a:r>
            <a:endParaRPr/>
          </a:p>
        </p:txBody>
      </p:sp>
      <p:sp>
        <p:nvSpPr>
          <p:cNvPr id="679" name="Google Shape;679;p31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３</a:t>
            </a:r>
            <a:endParaRPr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31"/>
          <p:cNvSpPr txBox="1"/>
          <p:nvPr/>
        </p:nvSpPr>
        <p:spPr>
          <a:xfrm>
            <a:off x="3048000" y="2757324"/>
            <a:ext cx="2613269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　　せつ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1"/>
          <p:cNvSpPr txBox="1"/>
          <p:nvPr/>
        </p:nvSpPr>
        <p:spPr>
          <a:xfrm>
            <a:off x="7030387" y="2757324"/>
            <a:ext cx="3051723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りょう　　り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"/>
          <p:cNvSpPr/>
          <p:nvPr/>
        </p:nvSpPr>
        <p:spPr>
          <a:xfrm>
            <a:off x="748183" y="997466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Nhà bạn ở đâu?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5390" y="1000990"/>
            <a:ext cx="522081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お家は　どこですか。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41349">
            <a:off x="8530243" y="233234"/>
            <a:ext cx="3233143" cy="2297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/>
          <p:nvPr/>
        </p:nvSpPr>
        <p:spPr>
          <a:xfrm>
            <a:off x="748183" y="1878992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(Nhà tôi) ở Hà Nội.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748183" y="2685062"/>
            <a:ext cx="44080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đâu của Hà Nội vậy?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748183" y="3474908"/>
            <a:ext cx="32142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Hoàng Mai.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748183" y="4227763"/>
            <a:ext cx="44080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Hoàng Mai là ở đâu vậy?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748183" y="5015163"/>
            <a:ext cx="38619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phía Nam Hà Nội.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202083" y="997466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202082" y="1882516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202082" y="2687219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202082" y="3472462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202082" y="4229920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202083" y="5015163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748182" y="1834922"/>
            <a:ext cx="62876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私の家は）ハノイです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748182" y="2634262"/>
            <a:ext cx="58431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ハノイの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どこですか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748182" y="3445870"/>
            <a:ext cx="47128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ホアン・マイです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48182" y="4246319"/>
            <a:ext cx="72655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ホアン・マイは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どこですか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748182" y="5074359"/>
            <a:ext cx="916009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ホアン・マイは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ハノイの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南です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1175141" y="561390"/>
            <a:ext cx="7572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うち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"/>
          <p:cNvSpPr txBox="1"/>
          <p:nvPr/>
        </p:nvSpPr>
        <p:spPr>
          <a:xfrm>
            <a:off x="7300667" y="4826820"/>
            <a:ext cx="10120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みなみ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6322594" y="5021218"/>
            <a:ext cx="827506" cy="78104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65836F-D191-7840-A0FA-BA859BDAF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5ED0D5-B34C-A44D-B589-3FCE200A5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Google Shape;546;p23">
            <a:extLst>
              <a:ext uri="{FF2B5EF4-FFF2-40B4-BE49-F238E27FC236}">
                <a16:creationId xmlns:a16="http://schemas.microsoft.com/office/drawing/2014/main" id="{62D29FA3-B0F8-C049-AB85-691F7CDFCB70}"/>
              </a:ext>
            </a:extLst>
          </p:cNvPr>
          <p:cNvSpPr/>
          <p:nvPr/>
        </p:nvSpPr>
        <p:spPr>
          <a:xfrm>
            <a:off x="941696" y="436729"/>
            <a:ext cx="9894625" cy="5581934"/>
          </a:xfrm>
          <a:prstGeom prst="rect">
            <a:avLst/>
          </a:prstGeom>
          <a:solidFill>
            <a:schemeClr val="accent3"/>
          </a:solidFill>
          <a:ln w="47625" cap="flat" cmpd="dbl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00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" name="Google Shape;547;p23">
            <a:extLst>
              <a:ext uri="{FF2B5EF4-FFF2-40B4-BE49-F238E27FC236}">
                <a16:creationId xmlns:a16="http://schemas.microsoft.com/office/drawing/2014/main" id="{EBDD7509-F5BA-394A-82ED-52BCB7A56EB6}"/>
              </a:ext>
            </a:extLst>
          </p:cNvPr>
          <p:cNvSpPr txBox="1"/>
          <p:nvPr/>
        </p:nvSpPr>
        <p:spPr>
          <a:xfrm>
            <a:off x="2253958" y="1134555"/>
            <a:ext cx="2548616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sz="2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ね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」: </a:t>
            </a:r>
            <a:r>
              <a:rPr lang="en-US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nhỉ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48;p23">
            <a:extLst>
              <a:ext uri="{FF2B5EF4-FFF2-40B4-BE49-F238E27FC236}">
                <a16:creationId xmlns:a16="http://schemas.microsoft.com/office/drawing/2014/main" id="{2148A6B7-8A30-1E48-9DF6-FCCCAC489B22}"/>
              </a:ext>
            </a:extLst>
          </p:cNvPr>
          <p:cNvSpPr txBox="1"/>
          <p:nvPr/>
        </p:nvSpPr>
        <p:spPr>
          <a:xfrm>
            <a:off x="3001215" y="2126654"/>
            <a:ext cx="6221621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(1) Kêu gọi sự đồng tình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549;p23">
            <a:extLst>
              <a:ext uri="{FF2B5EF4-FFF2-40B4-BE49-F238E27FC236}">
                <a16:creationId xmlns:a16="http://schemas.microsoft.com/office/drawing/2014/main" id="{957AE2A6-91A2-6E45-803D-7990116401FF}"/>
              </a:ext>
            </a:extLst>
          </p:cNvPr>
          <p:cNvSpPr txBox="1"/>
          <p:nvPr/>
        </p:nvSpPr>
        <p:spPr>
          <a:xfrm>
            <a:off x="3001215" y="2634486"/>
            <a:ext cx="6221621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(2) Xác nhận thông tin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Google Shape;550;p23">
            <a:extLst>
              <a:ext uri="{FF2B5EF4-FFF2-40B4-BE49-F238E27FC236}">
                <a16:creationId xmlns:a16="http://schemas.microsoft.com/office/drawing/2014/main" id="{EF396CC6-A79C-F64E-81D1-BED8DFDCEAE3}"/>
              </a:ext>
            </a:extLst>
          </p:cNvPr>
          <p:cNvSpPr txBox="1"/>
          <p:nvPr/>
        </p:nvSpPr>
        <p:spPr>
          <a:xfrm>
            <a:off x="2253958" y="3229434"/>
            <a:ext cx="2548616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sz="2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よ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」: </a:t>
            </a:r>
            <a:r>
              <a:rPr lang="en-US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đấy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51;p23">
            <a:extLst>
              <a:ext uri="{FF2B5EF4-FFF2-40B4-BE49-F238E27FC236}">
                <a16:creationId xmlns:a16="http://schemas.microsoft.com/office/drawing/2014/main" id="{D33B1C2B-F4E5-824B-AF4D-CB6AC28AD2AE}"/>
              </a:ext>
            </a:extLst>
          </p:cNvPr>
          <p:cNvSpPr txBox="1"/>
          <p:nvPr/>
        </p:nvSpPr>
        <p:spPr>
          <a:xfrm>
            <a:off x="3001215" y="3880980"/>
            <a:ext cx="6221621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(1) Đưa ra thông tin mới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" name="Google Shape;552;p23">
            <a:extLst>
              <a:ext uri="{FF2B5EF4-FFF2-40B4-BE49-F238E27FC236}">
                <a16:creationId xmlns:a16="http://schemas.microsoft.com/office/drawing/2014/main" id="{A30CE7EB-158E-9147-A110-7D74A2175EAA}"/>
              </a:ext>
            </a:extLst>
          </p:cNvPr>
          <p:cNvSpPr txBox="1"/>
          <p:nvPr/>
        </p:nvSpPr>
        <p:spPr>
          <a:xfrm>
            <a:off x="3001215" y="4455325"/>
            <a:ext cx="7420969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(2)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Nhấn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mạnh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ý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kiến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tình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cảm</a:t>
            </a:r>
            <a:endParaRPr sz="2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257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5" y="16887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3245" y="19986"/>
            <a:ext cx="1838794" cy="245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5228" y="56993"/>
            <a:ext cx="2765708" cy="207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4125" y="56993"/>
            <a:ext cx="3141819" cy="209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2423" y="4527030"/>
            <a:ext cx="2993521" cy="199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8336" y="3909232"/>
            <a:ext cx="17526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2158" y="3909232"/>
            <a:ext cx="16764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1885" y="4314591"/>
            <a:ext cx="3097252" cy="1818182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2"/>
          <p:cNvSpPr/>
          <p:nvPr/>
        </p:nvSpPr>
        <p:spPr>
          <a:xfrm>
            <a:off x="569069" y="2338583"/>
            <a:ext cx="326841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さむいです。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569069" y="3304720"/>
            <a:ext cx="3793069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さむいです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ね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8164482" y="2338583"/>
            <a:ext cx="3268413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あついです。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2"/>
          <p:cNvSpPr/>
          <p:nvPr/>
        </p:nvSpPr>
        <p:spPr>
          <a:xfrm>
            <a:off x="8164482" y="3304720"/>
            <a:ext cx="3793069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さむいです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/>
          <p:nvPr/>
        </p:nvSpPr>
        <p:spPr>
          <a:xfrm>
            <a:off x="4305300" y="787400"/>
            <a:ext cx="5715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東京　は　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3"/>
          <p:cNvSpPr txBox="1"/>
          <p:nvPr/>
        </p:nvSpPr>
        <p:spPr>
          <a:xfrm>
            <a:off x="4457700" y="602734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とうきょう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3"/>
          <p:cNvSpPr txBox="1"/>
          <p:nvPr/>
        </p:nvSpPr>
        <p:spPr>
          <a:xfrm>
            <a:off x="6832600" y="1467643"/>
            <a:ext cx="36195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きれいです。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3"/>
          <p:cNvSpPr txBox="1"/>
          <p:nvPr/>
        </p:nvSpPr>
        <p:spPr>
          <a:xfrm>
            <a:off x="6832600" y="2229643"/>
            <a:ext cx="36195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にぎやかです。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3"/>
          <p:cNvSpPr txBox="1"/>
          <p:nvPr/>
        </p:nvSpPr>
        <p:spPr>
          <a:xfrm>
            <a:off x="6832600" y="2991643"/>
            <a:ext cx="36195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おおきいです。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3"/>
          <p:cNvSpPr txBox="1"/>
          <p:nvPr/>
        </p:nvSpPr>
        <p:spPr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とても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3"/>
          <p:cNvSpPr txBox="1"/>
          <p:nvPr/>
        </p:nvSpPr>
        <p:spPr>
          <a:xfrm>
            <a:off x="3238500" y="5054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たいへん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3"/>
          <p:cNvSpPr txBox="1"/>
          <p:nvPr/>
        </p:nvSpPr>
        <p:spPr>
          <a:xfrm>
            <a:off x="5524500" y="43180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Rất, lắm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3"/>
          <p:cNvSpPr txBox="1"/>
          <p:nvPr/>
        </p:nvSpPr>
        <p:spPr>
          <a:xfrm>
            <a:off x="5524500" y="5080000"/>
            <a:ext cx="3733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Cực kỳ, vô cùng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3"/>
          <p:cNvSpPr txBox="1"/>
          <p:nvPr/>
        </p:nvSpPr>
        <p:spPr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とても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3"/>
          <p:cNvSpPr txBox="1"/>
          <p:nvPr/>
        </p:nvSpPr>
        <p:spPr>
          <a:xfrm>
            <a:off x="3238500" y="5054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たいへん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3"/>
          <p:cNvSpPr/>
          <p:nvPr/>
        </p:nvSpPr>
        <p:spPr>
          <a:xfrm>
            <a:off x="3162300" y="4064000"/>
            <a:ext cx="2362200" cy="1981200"/>
          </a:xfrm>
          <a:prstGeom prst="ellipse">
            <a:avLst/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4" name="Google Shape;7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12" y="67786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55" y="2594769"/>
            <a:ext cx="26193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755" y="4521201"/>
            <a:ext cx="2628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3"/>
          <p:cNvSpPr/>
          <p:nvPr/>
        </p:nvSpPr>
        <p:spPr>
          <a:xfrm rot="-737744">
            <a:off x="1204311" y="1262195"/>
            <a:ext cx="3485710" cy="1676400"/>
          </a:xfrm>
          <a:prstGeom prst="wedgeEllipseCallout">
            <a:avLst>
              <a:gd name="adj1" fmla="val 20104"/>
              <a:gd name="adj2" fmla="val 126241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Phó từ: bổ sung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ý nghĩa cho </a:t>
            </a:r>
            <a:b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tính từ &amp; động từ</a:t>
            </a:r>
            <a:endParaRPr sz="2000" b="1" i="1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4551" y="376472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4551" y="2430124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4551" y="4483776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4"/>
          <p:cNvSpPr txBox="1"/>
          <p:nvPr/>
        </p:nvSpPr>
        <p:spPr>
          <a:xfrm>
            <a:off x="1219200" y="762000"/>
            <a:ext cx="67818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なっとう　は　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4"/>
          <p:cNvSpPr txBox="1"/>
          <p:nvPr/>
        </p:nvSpPr>
        <p:spPr>
          <a:xfrm>
            <a:off x="2362200" y="1524000"/>
            <a:ext cx="5715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おいしくないです。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4"/>
          <p:cNvSpPr txBox="1"/>
          <p:nvPr/>
        </p:nvSpPr>
        <p:spPr>
          <a:xfrm>
            <a:off x="2602043" y="2271634"/>
            <a:ext cx="5715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たかくない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：đắt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くない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：ko dat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4"/>
          <p:cNvSpPr txBox="1"/>
          <p:nvPr/>
        </p:nvSpPr>
        <p:spPr>
          <a:xfrm>
            <a:off x="685800" y="42672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あまり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4"/>
          <p:cNvSpPr txBox="1"/>
          <p:nvPr/>
        </p:nvSpPr>
        <p:spPr>
          <a:xfrm>
            <a:off x="685800" y="50292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ぜんぜん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2819400" y="46482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＋～ない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4"/>
          <p:cNvSpPr/>
          <p:nvPr/>
        </p:nvSpPr>
        <p:spPr>
          <a:xfrm>
            <a:off x="609600" y="4038600"/>
            <a:ext cx="2362200" cy="1981200"/>
          </a:xfrm>
          <a:prstGeom prst="ellipse">
            <a:avLst/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34"/>
          <p:cNvSpPr/>
          <p:nvPr/>
        </p:nvSpPr>
        <p:spPr>
          <a:xfrm rot="-471032">
            <a:off x="30686" y="1392311"/>
            <a:ext cx="2835275" cy="1788189"/>
          </a:xfrm>
          <a:prstGeom prst="wedgeEllipseCallout">
            <a:avLst>
              <a:gd name="adj1" fmla="val 11449"/>
              <a:gd name="adj2" fmla="val 101383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Những phó từ luôn đi với </a:t>
            </a:r>
            <a:b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thể phủ định</a:t>
            </a:r>
            <a:endParaRPr sz="2000" b="1" i="1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3" name="Google Shape;733;p34"/>
          <p:cNvSpPr txBox="1"/>
          <p:nvPr/>
        </p:nvSpPr>
        <p:spPr>
          <a:xfrm>
            <a:off x="5334000" y="5105400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Hoàn toàn không ～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5334000" y="4292600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～ lắm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4"/>
          <p:cNvSpPr txBox="1"/>
          <p:nvPr/>
        </p:nvSpPr>
        <p:spPr>
          <a:xfrm>
            <a:off x="685800" y="4257675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あまり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4"/>
          <p:cNvSpPr txBox="1"/>
          <p:nvPr/>
        </p:nvSpPr>
        <p:spPr>
          <a:xfrm>
            <a:off x="685800" y="5019675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ぜんぜん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7518">
            <a:off x="8192945" y="3641490"/>
            <a:ext cx="3703135" cy="2464268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5"/>
          <p:cNvSpPr txBox="1"/>
          <p:nvPr/>
        </p:nvSpPr>
        <p:spPr>
          <a:xfrm>
            <a:off x="685800" y="1121569"/>
            <a:ext cx="5372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A là người như thế nào?</a:t>
            </a:r>
            <a:endParaRPr/>
          </a:p>
        </p:txBody>
      </p:sp>
      <p:sp>
        <p:nvSpPr>
          <p:cNvPr id="743" name="Google Shape;743;p35"/>
          <p:cNvSpPr txBox="1"/>
          <p:nvPr/>
        </p:nvSpPr>
        <p:spPr>
          <a:xfrm>
            <a:off x="495300" y="2840833"/>
            <a:ext cx="44196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A là người tốt bụng. </a:t>
            </a:r>
            <a:endParaRPr/>
          </a:p>
        </p:txBody>
      </p:sp>
      <p:sp>
        <p:nvSpPr>
          <p:cNvPr id="744" name="Google Shape;744;p35"/>
          <p:cNvSpPr txBox="1"/>
          <p:nvPr/>
        </p:nvSpPr>
        <p:spPr>
          <a:xfrm>
            <a:off x="4381500" y="2840833"/>
            <a:ext cx="20574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Và xinh nữa. </a:t>
            </a:r>
            <a:endParaRPr/>
          </a:p>
        </p:txBody>
      </p:sp>
      <p:sp>
        <p:nvSpPr>
          <p:cNvPr id="745" name="Google Shape;745;p35"/>
          <p:cNvSpPr txBox="1"/>
          <p:nvPr/>
        </p:nvSpPr>
        <p:spPr>
          <a:xfrm>
            <a:off x="901700" y="4411663"/>
            <a:ext cx="64008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Trường đại học FPT thế nào?</a:t>
            </a:r>
            <a:endParaRPr/>
          </a:p>
        </p:txBody>
      </p:sp>
      <p:sp>
        <p:nvSpPr>
          <p:cNvPr id="746" name="Google Shape;746;p35"/>
          <p:cNvSpPr txBox="1"/>
          <p:nvPr/>
        </p:nvSpPr>
        <p:spPr>
          <a:xfrm>
            <a:off x="2705100" y="5984874"/>
            <a:ext cx="44196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Không to lắm nhưng rất mới.</a:t>
            </a:r>
            <a:endParaRPr/>
          </a:p>
        </p:txBody>
      </p:sp>
      <p:sp>
        <p:nvSpPr>
          <p:cNvPr id="747" name="Google Shape;747;p35"/>
          <p:cNvSpPr txBox="1"/>
          <p:nvPr/>
        </p:nvSpPr>
        <p:spPr>
          <a:xfrm>
            <a:off x="304800" y="516731"/>
            <a:ext cx="64008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Aさんは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どんな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人ですか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5"/>
          <p:cNvSpPr txBox="1"/>
          <p:nvPr/>
        </p:nvSpPr>
        <p:spPr>
          <a:xfrm>
            <a:off x="685800" y="1701800"/>
            <a:ext cx="64008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Aさんは しんせつな 人です。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5"/>
          <p:cNvSpPr txBox="1"/>
          <p:nvPr/>
        </p:nvSpPr>
        <p:spPr>
          <a:xfrm>
            <a:off x="2349500" y="2286001"/>
            <a:ext cx="45720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そして、きれいです。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5"/>
          <p:cNvSpPr txBox="1"/>
          <p:nvPr/>
        </p:nvSpPr>
        <p:spPr>
          <a:xfrm>
            <a:off x="901700" y="3827463"/>
            <a:ext cx="64008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FPT大学は　どうですか。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5"/>
          <p:cNvSpPr txBox="1"/>
          <p:nvPr/>
        </p:nvSpPr>
        <p:spPr>
          <a:xfrm>
            <a:off x="990600" y="4876799"/>
            <a:ext cx="8839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あまり　おおきくないですが、</a:t>
            </a:r>
            <a:b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とても　あたらしいです。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9581">
            <a:off x="8769275" y="40349"/>
            <a:ext cx="332786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41349">
            <a:off x="9464968" y="116652"/>
            <a:ext cx="2342579" cy="166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78799">
            <a:off x="9609527" y="4684814"/>
            <a:ext cx="22193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"/>
          <p:cNvSpPr/>
          <p:nvPr/>
        </p:nvSpPr>
        <p:spPr>
          <a:xfrm>
            <a:off x="10096500" y="1893129"/>
            <a:ext cx="698500" cy="28566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9" name="Google Shape;23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3825" y="2520621"/>
            <a:ext cx="4324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920">
            <a:off x="8848276" y="1903061"/>
            <a:ext cx="1232077" cy="9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"/>
          <p:cNvSpPr/>
          <p:nvPr/>
        </p:nvSpPr>
        <p:spPr>
          <a:xfrm>
            <a:off x="748183" y="997466"/>
            <a:ext cx="8075142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Từ nhà tới công ty bạn đi bằng (phương tiện) gì?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824260" y="1005357"/>
            <a:ext cx="8640054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家から 会社まで 何で 行きますか。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202083" y="997466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202083" y="1861050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748183" y="1856077"/>
            <a:ext cx="38365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đi bằng xe đạp.</a:t>
            </a:r>
            <a:endParaRPr/>
          </a:p>
        </p:txBody>
      </p:sp>
      <p:sp>
        <p:nvSpPr>
          <p:cNvPr id="246" name="Google Shape;246;p4"/>
          <p:cNvSpPr/>
          <p:nvPr/>
        </p:nvSpPr>
        <p:spPr>
          <a:xfrm>
            <a:off x="842273" y="1887343"/>
            <a:ext cx="510651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自転車で 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"/>
          <p:cNvSpPr/>
          <p:nvPr/>
        </p:nvSpPr>
        <p:spPr>
          <a:xfrm rot="-265349">
            <a:off x="9498351" y="3403245"/>
            <a:ext cx="2077426" cy="406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long???</a:t>
            </a:r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48183" y="3117851"/>
            <a:ext cx="8075142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Từ nhà tới công ty bạn mất bao lâu?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748183" y="3310480"/>
            <a:ext cx="8640054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家から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会社まで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どのくらいですか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202083" y="3117851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202083" y="4624379"/>
            <a:ext cx="8266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sz="2800" i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748183" y="4624379"/>
            <a:ext cx="38365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 phút ạ.</a:t>
            </a:r>
            <a:endParaRPr/>
          </a:p>
        </p:txBody>
      </p:sp>
      <p:sp>
        <p:nvSpPr>
          <p:cNvPr id="253" name="Google Shape;253;p4"/>
          <p:cNvSpPr/>
          <p:nvPr/>
        </p:nvSpPr>
        <p:spPr>
          <a:xfrm>
            <a:off x="748183" y="4551513"/>
            <a:ext cx="362193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３０分です。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748183" y="3815176"/>
            <a:ext cx="7597347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（どのくらい 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かかります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か。）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37925" y="5345726"/>
            <a:ext cx="5893918" cy="76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（３０分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かかります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。）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4584700" y="992493"/>
            <a:ext cx="1270000" cy="78104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4584700" y="3141032"/>
            <a:ext cx="2679304" cy="78104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4"/>
          <p:cNvSpPr txBox="1"/>
          <p:nvPr/>
        </p:nvSpPr>
        <p:spPr>
          <a:xfrm>
            <a:off x="893628" y="874912"/>
            <a:ext cx="27939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うち　　　　かいしゃ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1028700" y="1715909"/>
            <a:ext cx="27939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じてんしゃ　　　い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"/>
          <p:cNvSpPr txBox="1"/>
          <p:nvPr/>
        </p:nvSpPr>
        <p:spPr>
          <a:xfrm>
            <a:off x="1891143" y="4477081"/>
            <a:ext cx="8885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ぷん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Quattrocento Sans"/>
              <a:buNone/>
            </a:pPr>
            <a:r>
              <a:rPr lang="en-US"/>
              <a:t>Số đếm: lượng thời gian</a:t>
            </a:r>
            <a:endParaRPr/>
          </a:p>
        </p:txBody>
      </p:sp>
      <p:sp>
        <p:nvSpPr>
          <p:cNvPr id="305" name="Google Shape;305;p6"/>
          <p:cNvSpPr txBox="1">
            <a:spLocks noGrp="1"/>
          </p:cNvSpPr>
          <p:nvPr>
            <p:ph idx="1"/>
          </p:nvPr>
        </p:nvSpPr>
        <p:spPr>
          <a:xfrm>
            <a:off x="838199" y="1532965"/>
            <a:ext cx="10833847" cy="464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◆"/>
            </a:pPr>
            <a:r>
              <a:rPr lang="en-US" sz="2800"/>
              <a:t>～時間(tiếng)：４よじかん　７しちじかん　９くじかん</a:t>
            </a: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◆"/>
            </a:pPr>
            <a:r>
              <a:rPr lang="en-US" sz="2800"/>
              <a:t>～日(ngày)：いちにち（にじゅうよじかん）２～１０（～か）</a:t>
            </a: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◆"/>
            </a:pPr>
            <a:r>
              <a:rPr lang="en-US" sz="2800"/>
              <a:t>～しゅうかん(tuần)：１いっしゅうかん　</a:t>
            </a:r>
            <a:r>
              <a:rPr lang="en-US" sz="2800">
                <a:solidFill>
                  <a:srgbClr val="FF0000"/>
                </a:solidFill>
              </a:rPr>
              <a:t>６ろくしゅうかん</a:t>
            </a:r>
            <a:r>
              <a:rPr lang="en-US" sz="2800"/>
              <a:t>　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　　　　　　　　８はっしゅうかん・はちしゅうかん　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　　　　　　　　１０じゅっしゅうかん</a:t>
            </a: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◆"/>
            </a:pPr>
            <a:r>
              <a:rPr lang="en-US" sz="2800"/>
              <a:t>～ヶ月(tháng)：１いっかげつ　６ろっかげつ　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                            １０じゅっかげつ  ８はちかげつ・はっかげつ</a:t>
            </a: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◆"/>
            </a:pPr>
            <a:r>
              <a:rPr lang="en-US" sz="2800"/>
              <a:t>～年(năm)：</a:t>
            </a:r>
            <a:r>
              <a:rPr lang="en-US" sz="2800">
                <a:solidFill>
                  <a:srgbClr val="FF0000"/>
                </a:solidFill>
              </a:rPr>
              <a:t>４よねん</a:t>
            </a:r>
            <a:r>
              <a:rPr lang="en-US" sz="2800"/>
              <a:t>　７しちねん・ななねん　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　　　　　　　９くねん・きゅうねん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800"/>
              <a:t>いち、に、さん、よん、ご、ろく、しち・なな、はち、く。きゅう、じゅう</a:t>
            </a:r>
            <a:endParaRPr sz="2800"/>
          </a:p>
          <a:p>
            <a:pPr marL="342900" lvl="0" indent="-1784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800"/>
          </a:p>
          <a:p>
            <a:pPr marL="342900" lvl="0" indent="-1784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/>
          <p:nvPr/>
        </p:nvSpPr>
        <p:spPr>
          <a:xfrm>
            <a:off x="303683" y="70091"/>
            <a:ext cx="76084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8"/>
          <p:cNvSpPr/>
          <p:nvPr/>
        </p:nvSpPr>
        <p:spPr>
          <a:xfrm>
            <a:off x="88900" y="713027"/>
            <a:ext cx="10286999" cy="1173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　日本語を勉強します。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"/>
          <p:cNvSpPr txBox="1"/>
          <p:nvPr/>
        </p:nvSpPr>
        <p:spPr>
          <a:xfrm>
            <a:off x="200522" y="758976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"/>
          <p:cNvSpPr/>
          <p:nvPr/>
        </p:nvSpPr>
        <p:spPr>
          <a:xfrm>
            <a:off x="307913" y="1567071"/>
            <a:ext cx="8418538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8"/>
          <p:cNvSpPr/>
          <p:nvPr/>
        </p:nvSpPr>
        <p:spPr>
          <a:xfrm>
            <a:off x="4577" y="2386115"/>
            <a:ext cx="12270877" cy="1173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</a:t>
            </a:r>
            <a:r>
              <a:rPr lang="en-US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8時から12時まで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日本語を勉強します。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-65272" y="2129016"/>
            <a:ext cx="108185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がっこう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　　　　　　　　　　　　　　　　　　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べんきょう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415305" y="3586080"/>
            <a:ext cx="76084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8"/>
          <p:cNvSpPr/>
          <p:nvPr/>
        </p:nvSpPr>
        <p:spPr>
          <a:xfrm>
            <a:off x="200522" y="4229016"/>
            <a:ext cx="10286999" cy="1173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</a:t>
            </a:r>
            <a:r>
              <a:rPr lang="en-US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４時間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日本語を勉強します。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 txBox="1"/>
          <p:nvPr/>
        </p:nvSpPr>
        <p:spPr>
          <a:xfrm>
            <a:off x="312144" y="4274965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/>
          <p:nvPr/>
        </p:nvSpPr>
        <p:spPr>
          <a:xfrm>
            <a:off x="206467" y="5325052"/>
            <a:ext cx="10286999" cy="1173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毎日、学校で日本語を</a:t>
            </a:r>
            <a:r>
              <a:rPr lang="en-US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４時間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勉強します。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"/>
          <p:cNvSpPr txBox="1"/>
          <p:nvPr/>
        </p:nvSpPr>
        <p:spPr>
          <a:xfrm>
            <a:off x="318089" y="5371001"/>
            <a:ext cx="100015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86532">
            <a:off x="9371012" y="1016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9"/>
          <p:cNvSpPr/>
          <p:nvPr/>
        </p:nvSpPr>
        <p:spPr>
          <a:xfrm>
            <a:off x="303683" y="357477"/>
            <a:ext cx="76084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9"/>
          <p:cNvSpPr/>
          <p:nvPr/>
        </p:nvSpPr>
        <p:spPr>
          <a:xfrm>
            <a:off x="88900" y="1000413"/>
            <a:ext cx="10286999" cy="1173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</a:t>
            </a:r>
            <a:r>
              <a:rPr lang="en-US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４時間半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日本語を勉強します。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22745" y="1795248"/>
            <a:ext cx="76084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9"/>
          <p:cNvSpPr/>
          <p:nvPr/>
        </p:nvSpPr>
        <p:spPr>
          <a:xfrm>
            <a:off x="88900" y="2667288"/>
            <a:ext cx="8521699" cy="10080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毎晩、</a:t>
            </a:r>
            <a:r>
              <a:rPr lang="en-US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３０分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ぐらいテレビを見ます。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214783" y="3840451"/>
            <a:ext cx="11685117" cy="76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9"/>
          <p:cNvSpPr/>
          <p:nvPr/>
        </p:nvSpPr>
        <p:spPr>
          <a:xfrm>
            <a:off x="88901" y="4483388"/>
            <a:ext cx="10604500" cy="15872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学校で２年間ぐらい勉強します。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それから、会社で</a:t>
            </a:r>
            <a:r>
              <a:rPr lang="en-US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８カ月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ぐらい実習します。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9"/>
          <p:cNvSpPr/>
          <p:nvPr/>
        </p:nvSpPr>
        <p:spPr>
          <a:xfrm rot="283516">
            <a:off x="6324600" y="144463"/>
            <a:ext cx="2590800" cy="971550"/>
          </a:xfrm>
          <a:prstGeom prst="wedgeRoundRectCallout">
            <a:avLst>
              <a:gd name="adj1" fmla="val -111249"/>
              <a:gd name="adj2" fmla="val 102814"/>
              <a:gd name="adj3" fmla="val 16667"/>
            </a:avLst>
          </a:prstGeom>
          <a:gradFill>
            <a:gsLst>
              <a:gs pos="0">
                <a:srgbClr val="9ADBC8"/>
              </a:gs>
              <a:gs pos="50000">
                <a:srgbClr val="8DD1BD"/>
              </a:gs>
              <a:gs pos="100000">
                <a:srgbClr val="78CFB7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9"/>
          <p:cNvSpPr/>
          <p:nvPr/>
        </p:nvSpPr>
        <p:spPr>
          <a:xfrm rot="283516">
            <a:off x="6303963" y="158750"/>
            <a:ext cx="2590800" cy="971550"/>
          </a:xfrm>
          <a:prstGeom prst="wedgeRoundRectCallout">
            <a:avLst>
              <a:gd name="adj1" fmla="val -163291"/>
              <a:gd name="adj2" fmla="val 268832"/>
              <a:gd name="adj3" fmla="val 16667"/>
            </a:avLst>
          </a:prstGeom>
          <a:gradFill>
            <a:gsLst>
              <a:gs pos="0">
                <a:srgbClr val="9ADBC8"/>
              </a:gs>
              <a:gs pos="50000">
                <a:srgbClr val="8DD1BD"/>
              </a:gs>
              <a:gs pos="100000">
                <a:srgbClr val="78CFB7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9"/>
          <p:cNvSpPr/>
          <p:nvPr/>
        </p:nvSpPr>
        <p:spPr>
          <a:xfrm rot="283516">
            <a:off x="6303963" y="133350"/>
            <a:ext cx="2590800" cy="971550"/>
          </a:xfrm>
          <a:prstGeom prst="wedgeRoundRectCallout">
            <a:avLst>
              <a:gd name="adj1" fmla="val -74314"/>
              <a:gd name="adj2" fmla="val 522417"/>
              <a:gd name="adj3" fmla="val 16667"/>
            </a:avLst>
          </a:prstGeom>
          <a:gradFill>
            <a:gsLst>
              <a:gs pos="0">
                <a:srgbClr val="9ADBC8"/>
              </a:gs>
              <a:gs pos="50000">
                <a:srgbClr val="8DD1BD"/>
              </a:gs>
              <a:gs pos="100000">
                <a:srgbClr val="78CFB7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どのくらい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9"/>
          <p:cNvSpPr txBox="1"/>
          <p:nvPr/>
        </p:nvSpPr>
        <p:spPr>
          <a:xfrm>
            <a:off x="157004" y="772506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がっこう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じかんはん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べんきょう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9"/>
          <p:cNvSpPr txBox="1"/>
          <p:nvPr/>
        </p:nvSpPr>
        <p:spPr>
          <a:xfrm>
            <a:off x="189680" y="2263415"/>
            <a:ext cx="94456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まいばん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ぷん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　　　　　　　　　　 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み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 txBox="1"/>
          <p:nvPr/>
        </p:nvSpPr>
        <p:spPr>
          <a:xfrm>
            <a:off x="189680" y="4414624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がっこう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ねんかん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            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べんきょう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"/>
          <p:cNvSpPr txBox="1"/>
          <p:nvPr/>
        </p:nvSpPr>
        <p:spPr>
          <a:xfrm>
            <a:off x="2736665" y="5739254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かいしゃ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かげつ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　　　　　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じっしゅう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"/>
          <p:cNvSpPr/>
          <p:nvPr/>
        </p:nvSpPr>
        <p:spPr>
          <a:xfrm rot="-637759">
            <a:off x="31802" y="4917743"/>
            <a:ext cx="3879128" cy="1581493"/>
          </a:xfrm>
          <a:prstGeom prst="wedgeEllipseCallout">
            <a:avLst>
              <a:gd name="adj1" fmla="val 64424"/>
              <a:gd name="adj2" fmla="val 27913"/>
            </a:avLst>
          </a:prstGeom>
          <a:gradFill>
            <a:gsLst>
              <a:gs pos="0">
                <a:srgbClr val="9ADEFF"/>
              </a:gs>
              <a:gs pos="50000">
                <a:srgbClr val="8DD8FF"/>
              </a:gs>
              <a:gs pos="100000">
                <a:srgbClr val="78D6FF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なんかげつ</a:t>
            </a:r>
            <a:endParaRPr sz="3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9"/>
          <p:cNvSpPr/>
          <p:nvPr/>
        </p:nvSpPr>
        <p:spPr>
          <a:xfrm rot="-637759">
            <a:off x="-44349" y="256576"/>
            <a:ext cx="3659901" cy="1104327"/>
          </a:xfrm>
          <a:prstGeom prst="wedgeEllipseCallout">
            <a:avLst>
              <a:gd name="adj1" fmla="val 47323"/>
              <a:gd name="adj2" fmla="val 86500"/>
            </a:avLst>
          </a:prstGeom>
          <a:gradFill>
            <a:gsLst>
              <a:gs pos="0">
                <a:srgbClr val="FFD89B"/>
              </a:gs>
              <a:gs pos="50000">
                <a:srgbClr val="FFD18D"/>
              </a:gs>
              <a:gs pos="100000">
                <a:srgbClr val="FFCE7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なんじかん</a:t>
            </a:r>
            <a:endParaRPr sz="3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BCA0"/>
              </a:gs>
              <a:gs pos="50000">
                <a:srgbClr val="00BA98"/>
              </a:gs>
              <a:gs pos="100000">
                <a:srgbClr val="00AC8C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どんなところ？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0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パート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</a:t>
            </a:r>
            <a:endParaRPr/>
          </a:p>
        </p:txBody>
      </p:sp>
      <p:sp>
        <p:nvSpPr>
          <p:cNvPr id="377" name="Google Shape;377;p10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２</a:t>
            </a:r>
            <a:endParaRPr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"/>
          <p:cNvSpPr txBox="1">
            <a:spLocks noGrp="1"/>
          </p:cNvSpPr>
          <p:nvPr>
            <p:ph type="title"/>
          </p:nvPr>
        </p:nvSpPr>
        <p:spPr>
          <a:xfrm>
            <a:off x="539750" y="5338763"/>
            <a:ext cx="3059113" cy="7413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ct val="100000"/>
              <a:buFont typeface="MS Mincho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おんせん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83" name="Google Shape;383;p11"/>
          <p:cNvSpPr txBox="1"/>
          <p:nvPr/>
        </p:nvSpPr>
        <p:spPr>
          <a:xfrm>
            <a:off x="5338763" y="5235575"/>
            <a:ext cx="2152650" cy="7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かわ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7967663" y="344488"/>
            <a:ext cx="2936875" cy="7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E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rgbClr val="6E1E00"/>
                </a:solidFill>
                <a:latin typeface="MS Mincho"/>
                <a:ea typeface="MS Mincho"/>
                <a:cs typeface="MS Mincho"/>
                <a:sym typeface="MS Mincho"/>
              </a:rPr>
              <a:t>やま</a:t>
            </a:r>
            <a:endParaRPr sz="4800" b="1">
              <a:solidFill>
                <a:srgbClr val="6E1E00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pic>
        <p:nvPicPr>
          <p:cNvPr id="385" name="Google Shape;385;p11" descr="C:\Users\Thu-Tao\Desktop\Tranh quyen dekiru\Ｓｕｏｉ　ｎｕｏｃ　ｎｏｎｇ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63" y="1223963"/>
            <a:ext cx="3870325" cy="371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1" descr="C:\Users\Thu-Tao\Desktop\Tranh quyen dekiru\Ｓｏｎｇ　ｎｕｉ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1613" y="1177925"/>
            <a:ext cx="76200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986</Words>
  <Application>Microsoft Macintosh PowerPoint</Application>
  <PresentationFormat>ワイド画面</PresentationFormat>
  <Paragraphs>298</Paragraphs>
  <Slides>34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4" baseType="lpstr">
      <vt:lpstr>游ゴシック</vt:lpstr>
      <vt:lpstr>Architects Daughter</vt:lpstr>
      <vt:lpstr>Tahoma</vt:lpstr>
      <vt:lpstr>Twentieth Century</vt:lpstr>
      <vt:lpstr>Quattrocento Sans</vt:lpstr>
      <vt:lpstr>Noto Sans Symbols</vt:lpstr>
      <vt:lpstr>MS Mincho</vt:lpstr>
      <vt:lpstr>Arial</vt:lpstr>
      <vt:lpstr>游ゴシック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Số đếm: lượng thời gian</vt:lpstr>
      <vt:lpstr>PowerPoint プレゼンテーション</vt:lpstr>
      <vt:lpstr>PowerPoint プレゼンテーション</vt:lpstr>
      <vt:lpstr>PowerPoint プレゼンテーション</vt:lpstr>
      <vt:lpstr>おんせん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Nguyen Cuong</dc:creator>
  <cp:lastModifiedBy>Microsoft Office User</cp:lastModifiedBy>
  <cp:revision>7</cp:revision>
  <dcterms:created xsi:type="dcterms:W3CDTF">2014-12-10T05:35:30Z</dcterms:created>
  <dcterms:modified xsi:type="dcterms:W3CDTF">2021-09-13T11:57:40Z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